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69" r:id="rId4"/>
    <p:sldId id="273" r:id="rId5"/>
    <p:sldId id="270" r:id="rId6"/>
    <p:sldId id="272" r:id="rId7"/>
    <p:sldId id="264" r:id="rId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951D"/>
    <a:srgbClr val="25AAE1"/>
    <a:srgbClr val="66CC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91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6AA20-3869-46D6-BDEB-599AA5624D7D}" type="datetimeFigureOut">
              <a:rPr lang="en-GB"/>
              <a:pPr>
                <a:defRPr/>
              </a:pPr>
              <a:t>29/11/2014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72683-E8B5-4B23-81C2-90DF5B1C65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AF02F-BA7F-46AF-A032-6F79C379E873}" type="datetimeFigureOut">
              <a:rPr lang="en-GB"/>
              <a:pPr>
                <a:defRPr/>
              </a:pPr>
              <a:t>29/11/2014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B034F-9D50-4FDE-B919-00DCD84133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6BE30-0AE9-44D9-9D34-E369A7F89C86}" type="datetimeFigureOut">
              <a:rPr lang="en-GB"/>
              <a:pPr>
                <a:defRPr/>
              </a:pPr>
              <a:t>29/11/2014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19051-1ADF-4C96-A3A3-C49CD20EF2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FE9B4-29AB-4375-B313-84CE4CD77903}" type="datetimeFigureOut">
              <a:rPr lang="en-GB"/>
              <a:pPr>
                <a:defRPr/>
              </a:pPr>
              <a:t>29/11/2014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2C608-D1CA-4A12-86C8-06B5D7ED51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C9E05-1962-4CDF-97DB-41D468014DEE}" type="datetimeFigureOut">
              <a:rPr lang="en-GB"/>
              <a:pPr>
                <a:defRPr/>
              </a:pPr>
              <a:t>29/11/2014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9DD8C-99A0-462B-A41B-854D1437BE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4127B-5A55-4548-A709-2633ADD970A7}" type="datetimeFigureOut">
              <a:rPr lang="en-GB"/>
              <a:pPr>
                <a:defRPr/>
              </a:pPr>
              <a:t>29/11/2014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B6580-6D93-4FFB-9D86-95E0CA4DB8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BE24E-1428-4349-897E-2014C1FBF15B}" type="datetimeFigureOut">
              <a:rPr lang="en-GB"/>
              <a:pPr>
                <a:defRPr/>
              </a:pPr>
              <a:t>29/11/2014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9A88B-01B0-4EF9-89A9-65B0FAF578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506E2-D6B1-4C42-839F-312231F4FA42}" type="datetimeFigureOut">
              <a:rPr lang="en-GB"/>
              <a:pPr>
                <a:defRPr/>
              </a:pPr>
              <a:t>29/11/2014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50692-81CD-4580-9596-E59D702587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37B3D-98EC-45D2-8699-1508C1B837AE}" type="datetimeFigureOut">
              <a:rPr lang="en-GB"/>
              <a:pPr>
                <a:defRPr/>
              </a:pPr>
              <a:t>29/11/2014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46DA1-4B16-454D-8506-7DE02A7B59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FFC25-A8B9-4085-A8D5-5A98DB6AE163}" type="datetimeFigureOut">
              <a:rPr lang="en-GB"/>
              <a:pPr>
                <a:defRPr/>
              </a:pPr>
              <a:t>29/11/2014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42FFA-ED1E-4A9A-93F9-B28A58AAF4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B85C2-F624-4062-AA21-A0DC41D83EC5}" type="datetimeFigureOut">
              <a:rPr lang="en-GB"/>
              <a:pPr>
                <a:defRPr/>
              </a:pPr>
              <a:t>29/11/2014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77581-FBBA-497E-8F5A-A3CDD683EA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121CC1-699A-4FA7-AD83-383EF7BB771C}" type="datetimeFigureOut">
              <a:rPr lang="en-GB"/>
              <a:pPr>
                <a:defRPr/>
              </a:pPr>
              <a:t>29/11/2014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1AE254-F2AB-470F-A48A-B88321EFA4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sell2staff.com" TargetMode="External"/><Relationship Id="rId2" Type="http://schemas.openxmlformats.org/officeDocument/2006/relationships/hyperlink" Target="https://www.sell2staff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418513" y="673100"/>
            <a:ext cx="3078162" cy="46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3314" name="Line 8"/>
          <p:cNvSpPr>
            <a:spLocks noChangeShapeType="1"/>
          </p:cNvSpPr>
          <p:nvPr/>
        </p:nvSpPr>
        <p:spPr bwMode="auto">
          <a:xfrm flipH="1">
            <a:off x="0" y="1219200"/>
            <a:ext cx="12192000" cy="0"/>
          </a:xfrm>
          <a:prstGeom prst="line">
            <a:avLst/>
          </a:prstGeom>
          <a:noFill/>
          <a:ln w="76200">
            <a:solidFill>
              <a:srgbClr val="F8951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5" name="AutoShape 12"/>
          <p:cNvSpPr>
            <a:spLocks noChangeArrowheads="1"/>
          </p:cNvSpPr>
          <p:nvPr/>
        </p:nvSpPr>
        <p:spPr bwMode="auto">
          <a:xfrm>
            <a:off x="0" y="1204913"/>
            <a:ext cx="12192000" cy="5653087"/>
          </a:xfrm>
          <a:prstGeom prst="roundRect">
            <a:avLst>
              <a:gd name="adj" fmla="val 23"/>
            </a:avLst>
          </a:prstGeom>
          <a:solidFill>
            <a:srgbClr val="F8951D"/>
          </a:soli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pPr algn="ctr" defTabSz="40798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600">
              <a:ea typeface="Microsoft YaHei" pitchFamily="34" charset="-122"/>
            </a:endParaRPr>
          </a:p>
        </p:txBody>
      </p:sp>
      <p:sp>
        <p:nvSpPr>
          <p:cNvPr id="13316" name="Text Box 13"/>
          <p:cNvSpPr txBox="1">
            <a:spLocks noChangeArrowheads="1"/>
          </p:cNvSpPr>
          <p:nvPr/>
        </p:nvSpPr>
        <p:spPr bwMode="auto">
          <a:xfrm>
            <a:off x="2019300" y="1714500"/>
            <a:ext cx="8229600" cy="2738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407988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</a:pPr>
            <a:endParaRPr lang="en-US" sz="3300" b="1">
              <a:latin typeface="Calibri" pitchFamily="34" charset="0"/>
              <a:ea typeface="Microsoft YaHei" pitchFamily="34" charset="-122"/>
            </a:endParaRPr>
          </a:p>
          <a:p>
            <a:pPr algn="ctr" defTabSz="407988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</a:pPr>
            <a:endParaRPr lang="en-US" sz="3000" b="1">
              <a:ea typeface="Microsoft YaHei" pitchFamily="34" charset="-122"/>
            </a:endParaRPr>
          </a:p>
          <a:p>
            <a:pPr algn="ctr" defTabSz="407988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</a:pPr>
            <a:r>
              <a:rPr lang="en-US" sz="3000" b="1">
                <a:ea typeface="Microsoft YaHei" pitchFamily="34" charset="-122"/>
              </a:rPr>
              <a:t>SELLING SIMPLY</a:t>
            </a:r>
          </a:p>
          <a:p>
            <a:pPr algn="ctr" defTabSz="407988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</a:pPr>
            <a:r>
              <a:rPr lang="en-US" sz="3000" b="1">
                <a:ea typeface="Microsoft YaHei" pitchFamily="34" charset="-122"/>
              </a:rPr>
              <a:t> </a:t>
            </a:r>
          </a:p>
          <a:p>
            <a:pPr algn="ctr" defTabSz="407988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</a:pPr>
            <a:r>
              <a:rPr lang="en-US" sz="3000" b="1">
                <a:ea typeface="Microsoft YaHei" pitchFamily="34" charset="-122"/>
              </a:rPr>
              <a:t>TO </a:t>
            </a:r>
          </a:p>
          <a:p>
            <a:pPr algn="ctr" defTabSz="407988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</a:pPr>
            <a:endParaRPr lang="en-US" sz="3000" b="1">
              <a:ea typeface="Microsoft YaHei" pitchFamily="34" charset="-122"/>
            </a:endParaRPr>
          </a:p>
          <a:p>
            <a:pPr algn="ctr" defTabSz="407988" hangingPunct="0">
              <a:lnSpc>
                <a:spcPct val="11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</a:pPr>
            <a:r>
              <a:rPr lang="en-US" sz="3000" b="1">
                <a:ea typeface="Microsoft YaHei" pitchFamily="34" charset="-122"/>
              </a:rPr>
              <a:t>YOUR EMPLOYEES</a:t>
            </a:r>
          </a:p>
        </p:txBody>
      </p:sp>
      <p:sp>
        <p:nvSpPr>
          <p:cNvPr id="13317" name="Line 17"/>
          <p:cNvSpPr>
            <a:spLocks noChangeShapeType="1"/>
          </p:cNvSpPr>
          <p:nvPr/>
        </p:nvSpPr>
        <p:spPr bwMode="auto">
          <a:xfrm flipH="1">
            <a:off x="0" y="1219200"/>
            <a:ext cx="12192000" cy="0"/>
          </a:xfrm>
          <a:prstGeom prst="line">
            <a:avLst/>
          </a:prstGeom>
          <a:noFill/>
          <a:ln w="76200">
            <a:solidFill>
              <a:srgbClr val="F8951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3320" name="Picture 8" descr="sell2staff_logo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80600" y="296863"/>
            <a:ext cx="1992313" cy="541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ubtitle 2"/>
          <p:cNvSpPr>
            <a:spLocks/>
          </p:cNvSpPr>
          <p:nvPr/>
        </p:nvSpPr>
        <p:spPr bwMode="auto">
          <a:xfrm>
            <a:off x="909638" y="1766888"/>
            <a:ext cx="10641012" cy="444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000" dirty="0">
                <a:solidFill>
                  <a:srgbClr val="F8951D"/>
                </a:solidFill>
              </a:rPr>
              <a:t>two rounds</a:t>
            </a:r>
          </a:p>
          <a:p>
            <a:pPr algn="ctr"/>
            <a:endParaRPr lang="en-US" sz="3000" dirty="0"/>
          </a:p>
          <a:p>
            <a:pPr algn="ctr"/>
            <a:r>
              <a:rPr lang="en-US" sz="3000" dirty="0">
                <a:solidFill>
                  <a:srgbClr val="F8951D"/>
                </a:solidFill>
              </a:rPr>
              <a:t>juggling</a:t>
            </a:r>
            <a:r>
              <a:rPr lang="en-US" sz="3000" dirty="0"/>
              <a:t> with e-mails and </a:t>
            </a:r>
            <a:r>
              <a:rPr lang="en-US" sz="3000" dirty="0" smtClean="0"/>
              <a:t>tables</a:t>
            </a:r>
            <a:endParaRPr lang="en-US" sz="3000" dirty="0"/>
          </a:p>
          <a:p>
            <a:pPr algn="ctr"/>
            <a:endParaRPr lang="en-US" sz="3000" dirty="0"/>
          </a:p>
          <a:p>
            <a:pPr algn="ctr"/>
            <a:r>
              <a:rPr lang="en-US" sz="3000" dirty="0">
                <a:solidFill>
                  <a:srgbClr val="F8951D"/>
                </a:solidFill>
              </a:rPr>
              <a:t>crunching</a:t>
            </a:r>
            <a:r>
              <a:rPr lang="en-US" sz="3000" dirty="0"/>
              <a:t> availability figures</a:t>
            </a:r>
          </a:p>
          <a:p>
            <a:pPr algn="ctr"/>
            <a:endParaRPr lang="en-US" sz="3000" dirty="0"/>
          </a:p>
          <a:p>
            <a:pPr algn="ctr"/>
            <a:r>
              <a:rPr lang="en-US" sz="3000" dirty="0">
                <a:solidFill>
                  <a:srgbClr val="F8951D"/>
                </a:solidFill>
              </a:rPr>
              <a:t>creating</a:t>
            </a:r>
            <a:r>
              <a:rPr lang="en-US" sz="3000" dirty="0"/>
              <a:t> pick lists and handover lists</a:t>
            </a:r>
          </a:p>
          <a:p>
            <a:pPr algn="ctr"/>
            <a:endParaRPr lang="en-US" sz="3000" dirty="0"/>
          </a:p>
          <a:p>
            <a:pPr algn="ctr"/>
            <a:r>
              <a:rPr lang="en-US" sz="3000" dirty="0">
                <a:solidFill>
                  <a:srgbClr val="F8951D"/>
                </a:solidFill>
              </a:rPr>
              <a:t>queues</a:t>
            </a:r>
            <a:r>
              <a:rPr lang="en-US" sz="3000" dirty="0"/>
              <a:t> in the second round</a:t>
            </a:r>
          </a:p>
          <a:p>
            <a:pPr algn="ctr"/>
            <a:endParaRPr lang="en-US" sz="3000" dirty="0"/>
          </a:p>
        </p:txBody>
      </p:sp>
      <p:sp>
        <p:nvSpPr>
          <p:cNvPr id="14338" name="Line 6"/>
          <p:cNvSpPr>
            <a:spLocks noChangeShapeType="1"/>
          </p:cNvSpPr>
          <p:nvPr/>
        </p:nvSpPr>
        <p:spPr bwMode="auto">
          <a:xfrm flipH="1">
            <a:off x="0" y="1219200"/>
            <a:ext cx="12192000" cy="0"/>
          </a:xfrm>
          <a:prstGeom prst="line">
            <a:avLst/>
          </a:prstGeom>
          <a:noFill/>
          <a:ln w="76200">
            <a:solidFill>
              <a:srgbClr val="F8951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177800" y="292100"/>
            <a:ext cx="792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/>
              <a:t>Employee sales before…</a:t>
            </a:r>
          </a:p>
        </p:txBody>
      </p:sp>
      <p:pic>
        <p:nvPicPr>
          <p:cNvPr id="14342" name="Picture 6" descr="sell2staff_logo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80600" y="296863"/>
            <a:ext cx="1992313" cy="541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ubtitle 2"/>
          <p:cNvSpPr>
            <a:spLocks/>
          </p:cNvSpPr>
          <p:nvPr/>
        </p:nvSpPr>
        <p:spPr bwMode="auto">
          <a:xfrm>
            <a:off x="909638" y="1766888"/>
            <a:ext cx="10641012" cy="444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000"/>
              <a:t>only </a:t>
            </a:r>
            <a:r>
              <a:rPr lang="en-US" sz="3000">
                <a:solidFill>
                  <a:srgbClr val="F8951D"/>
                </a:solidFill>
              </a:rPr>
              <a:t>one round</a:t>
            </a:r>
            <a:r>
              <a:rPr lang="en-US" sz="3000"/>
              <a:t>, selling out</a:t>
            </a:r>
          </a:p>
          <a:p>
            <a:pPr algn="ctr"/>
            <a:endParaRPr lang="en-US" sz="3000"/>
          </a:p>
          <a:p>
            <a:pPr algn="ctr"/>
            <a:r>
              <a:rPr lang="en-US" sz="3000">
                <a:solidFill>
                  <a:srgbClr val="F8951D"/>
                </a:solidFill>
              </a:rPr>
              <a:t>seamless</a:t>
            </a:r>
            <a:r>
              <a:rPr lang="en-US" sz="3000"/>
              <a:t> process, no mistakes</a:t>
            </a:r>
          </a:p>
          <a:p>
            <a:pPr algn="ctr"/>
            <a:endParaRPr lang="en-US" sz="3000"/>
          </a:p>
          <a:p>
            <a:pPr algn="ctr"/>
            <a:r>
              <a:rPr lang="en-US" sz="3000">
                <a:solidFill>
                  <a:srgbClr val="F8951D"/>
                </a:solidFill>
              </a:rPr>
              <a:t>elegant</a:t>
            </a:r>
            <a:r>
              <a:rPr lang="en-US" sz="3000"/>
              <a:t> solution</a:t>
            </a:r>
          </a:p>
          <a:p>
            <a:pPr algn="ctr"/>
            <a:endParaRPr lang="en-US" sz="3000"/>
          </a:p>
          <a:p>
            <a:pPr algn="ctr"/>
            <a:r>
              <a:rPr lang="en-US" sz="3000">
                <a:solidFill>
                  <a:srgbClr val="F8951D"/>
                </a:solidFill>
              </a:rPr>
              <a:t>fair</a:t>
            </a:r>
            <a:r>
              <a:rPr lang="en-US" sz="3000"/>
              <a:t>ness built in (fair distribution, no insider preferences)</a:t>
            </a:r>
          </a:p>
          <a:p>
            <a:pPr algn="ctr"/>
            <a:endParaRPr lang="en-US" sz="3000"/>
          </a:p>
          <a:p>
            <a:pPr algn="ctr"/>
            <a:r>
              <a:rPr lang="en-US" sz="3000"/>
              <a:t>important process </a:t>
            </a:r>
            <a:r>
              <a:rPr lang="en-US" sz="3000">
                <a:solidFill>
                  <a:srgbClr val="F8951D"/>
                </a:solidFill>
              </a:rPr>
              <a:t>savings</a:t>
            </a:r>
          </a:p>
        </p:txBody>
      </p:sp>
      <p:sp>
        <p:nvSpPr>
          <p:cNvPr id="15362" name="Line 6"/>
          <p:cNvSpPr>
            <a:spLocks noChangeShapeType="1"/>
          </p:cNvSpPr>
          <p:nvPr/>
        </p:nvSpPr>
        <p:spPr bwMode="auto">
          <a:xfrm flipH="1">
            <a:off x="0" y="1219200"/>
            <a:ext cx="12192000" cy="0"/>
          </a:xfrm>
          <a:prstGeom prst="line">
            <a:avLst/>
          </a:prstGeom>
          <a:noFill/>
          <a:ln w="76200">
            <a:solidFill>
              <a:srgbClr val="F8951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3" name="Text Box 7"/>
          <p:cNvSpPr txBox="1">
            <a:spLocks noChangeArrowheads="1"/>
          </p:cNvSpPr>
          <p:nvPr/>
        </p:nvSpPr>
        <p:spPr bwMode="auto">
          <a:xfrm>
            <a:off x="177800" y="292100"/>
            <a:ext cx="792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/>
              <a:t>Experience simplicity</a:t>
            </a:r>
          </a:p>
        </p:txBody>
      </p:sp>
      <p:pic>
        <p:nvPicPr>
          <p:cNvPr id="15366" name="Picture 6" descr="sell2staff_logo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80600" y="296863"/>
            <a:ext cx="1992313" cy="541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Line 6"/>
          <p:cNvSpPr>
            <a:spLocks noChangeShapeType="1"/>
          </p:cNvSpPr>
          <p:nvPr/>
        </p:nvSpPr>
        <p:spPr bwMode="auto">
          <a:xfrm flipH="1">
            <a:off x="0" y="1219200"/>
            <a:ext cx="12192000" cy="0"/>
          </a:xfrm>
          <a:prstGeom prst="line">
            <a:avLst/>
          </a:prstGeom>
          <a:noFill/>
          <a:ln w="76200">
            <a:solidFill>
              <a:srgbClr val="F8951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6" name="Text Box 7"/>
          <p:cNvSpPr txBox="1">
            <a:spLocks noChangeArrowheads="1"/>
          </p:cNvSpPr>
          <p:nvPr/>
        </p:nvSpPr>
        <p:spPr bwMode="auto">
          <a:xfrm>
            <a:off x="177800" y="292100"/>
            <a:ext cx="792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/>
              <a:t>Experience simplicity</a:t>
            </a:r>
          </a:p>
        </p:txBody>
      </p:sp>
      <p:pic>
        <p:nvPicPr>
          <p:cNvPr id="16388" name="Picture 6" descr="ScreenHunter_66 No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55713"/>
            <a:ext cx="8101013" cy="378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7" descr="ScreenHunter_67 No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1788" y="3133725"/>
            <a:ext cx="8050212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 descr="sell2staff_logo (1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80600" y="296863"/>
            <a:ext cx="1992313" cy="541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ubtitle 2"/>
          <p:cNvSpPr>
            <a:spLocks/>
          </p:cNvSpPr>
          <p:nvPr/>
        </p:nvSpPr>
        <p:spPr bwMode="auto">
          <a:xfrm>
            <a:off x="185738" y="1423988"/>
            <a:ext cx="11771312" cy="444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000">
                <a:solidFill>
                  <a:srgbClr val="F8951D"/>
                </a:solidFill>
              </a:rPr>
              <a:t>“card allocation”</a:t>
            </a:r>
            <a:r>
              <a:rPr lang="en-US" sz="3000"/>
              <a:t>combined with </a:t>
            </a:r>
            <a:r>
              <a:rPr lang="en-US" sz="3000">
                <a:solidFill>
                  <a:srgbClr val="F8951D"/>
                </a:solidFill>
              </a:rPr>
              <a:t>“first come, first served”</a:t>
            </a:r>
            <a:r>
              <a:rPr lang="en-US" sz="3000"/>
              <a:t> rule</a:t>
            </a:r>
          </a:p>
          <a:p>
            <a:pPr algn="ctr"/>
            <a:r>
              <a:rPr lang="en-US" sz="2000"/>
              <a:t>(additional rules can be applied)</a:t>
            </a:r>
          </a:p>
        </p:txBody>
      </p:sp>
      <p:sp>
        <p:nvSpPr>
          <p:cNvPr id="17410" name="Line 6"/>
          <p:cNvSpPr>
            <a:spLocks noChangeShapeType="1"/>
          </p:cNvSpPr>
          <p:nvPr/>
        </p:nvSpPr>
        <p:spPr bwMode="auto">
          <a:xfrm flipH="1">
            <a:off x="0" y="1219200"/>
            <a:ext cx="12192000" cy="0"/>
          </a:xfrm>
          <a:prstGeom prst="line">
            <a:avLst/>
          </a:prstGeom>
          <a:noFill/>
          <a:ln w="76200">
            <a:solidFill>
              <a:srgbClr val="F8951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1" name="Text Box 7"/>
          <p:cNvSpPr txBox="1">
            <a:spLocks noChangeArrowheads="1"/>
          </p:cNvSpPr>
          <p:nvPr/>
        </p:nvSpPr>
        <p:spPr bwMode="auto">
          <a:xfrm>
            <a:off x="177800" y="292100"/>
            <a:ext cx="792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/>
              <a:t>Application logic</a:t>
            </a:r>
          </a:p>
        </p:txBody>
      </p:sp>
      <p:graphicFrame>
        <p:nvGraphicFramePr>
          <p:cNvPr id="19570" name="Group 114"/>
          <p:cNvGraphicFramePr>
            <a:graphicFrameLocks noGrp="1"/>
          </p:cNvGraphicFramePr>
          <p:nvPr/>
        </p:nvGraphicFramePr>
        <p:xfrm>
          <a:off x="7327900" y="3227388"/>
          <a:ext cx="4546600" cy="3283522"/>
        </p:xfrm>
        <a:graphic>
          <a:graphicData uri="http://schemas.openxmlformats.org/drawingml/2006/table">
            <a:tbl>
              <a:tblPr/>
              <a:tblGrid>
                <a:gridCol w="1136650"/>
                <a:gridCol w="1136650"/>
                <a:gridCol w="1136650"/>
                <a:gridCol w="1136650"/>
              </a:tblGrid>
              <a:tr h="233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Round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First bidder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Second bidder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Third bidder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Gets 1</a:t>
                      </a:r>
                    </a:p>
                  </a:txBody>
                  <a:tcPr marT="91440" marB="9144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Gets 1</a:t>
                      </a:r>
                    </a:p>
                  </a:txBody>
                  <a:tcPr marT="91440" marB="9144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Gets 1</a:t>
                      </a:r>
                    </a:p>
                  </a:txBody>
                  <a:tcPr marT="91440" marB="9144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Gets 1</a:t>
                      </a:r>
                    </a:p>
                  </a:txBody>
                  <a:tcPr marT="91440" marB="9144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Gets 1</a:t>
                      </a:r>
                    </a:p>
                  </a:txBody>
                  <a:tcPr marT="91440" marB="9144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Gets 1</a:t>
                      </a:r>
                    </a:p>
                  </a:txBody>
                  <a:tcPr marT="91440" marB="9144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Gets 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951D"/>
                          </a:solidFill>
                          <a:effectLst/>
                          <a:latin typeface="Arial" charset="0"/>
                        </a:rPr>
                        <a:t>Done</a:t>
                      </a:r>
                    </a:p>
                  </a:txBody>
                  <a:tcPr marT="91440" marB="9144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Gets 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91440" marB="9144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Gets 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91440" marB="9144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91440" marB="9144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Gets 1</a:t>
                      </a:r>
                    </a:p>
                  </a:txBody>
                  <a:tcPr marT="91440" marB="9144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Gets 1</a:t>
                      </a:r>
                    </a:p>
                  </a:txBody>
                  <a:tcPr marT="91440" marB="9144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91440" marB="9144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Gets 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951D"/>
                          </a:solidFill>
                          <a:effectLst/>
                          <a:latin typeface="Arial" charset="0"/>
                        </a:rPr>
                        <a:t>Done</a:t>
                      </a:r>
                    </a:p>
                  </a:txBody>
                  <a:tcPr marT="91440" marB="9144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 more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left</a:t>
                      </a:r>
                    </a:p>
                  </a:txBody>
                  <a:tcPr marT="91440" marB="9144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951D"/>
                          </a:solidFill>
                          <a:effectLst/>
                          <a:latin typeface="Arial" charset="0"/>
                        </a:rPr>
                        <a:t>Result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951D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951D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951D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7455" name="Picture 1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963" y="2995613"/>
            <a:ext cx="6799262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57" name="Picture 49" descr="sell2staff_logo (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80600" y="296863"/>
            <a:ext cx="1992313" cy="541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ubtitle 2"/>
          <p:cNvSpPr>
            <a:spLocks/>
          </p:cNvSpPr>
          <p:nvPr/>
        </p:nvSpPr>
        <p:spPr bwMode="auto">
          <a:xfrm>
            <a:off x="909638" y="1766888"/>
            <a:ext cx="10641012" cy="444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000"/>
              <a:t>99 EUR per month per site</a:t>
            </a:r>
          </a:p>
          <a:p>
            <a:pPr algn="ctr"/>
            <a:endParaRPr lang="en-US" sz="3000"/>
          </a:p>
          <a:p>
            <a:pPr algn="ctr"/>
            <a:endParaRPr lang="en-US" sz="3000"/>
          </a:p>
          <a:p>
            <a:pPr algn="ctr"/>
            <a:r>
              <a:rPr lang="en-US" sz="3000"/>
              <a:t>unlimited number of sales per site</a:t>
            </a:r>
          </a:p>
          <a:p>
            <a:pPr algn="ctr"/>
            <a:endParaRPr lang="en-US" sz="3000"/>
          </a:p>
          <a:p>
            <a:pPr algn="ctr"/>
            <a:r>
              <a:rPr lang="en-US" sz="3000"/>
              <a:t>unlimited number of participants per site and sale</a:t>
            </a:r>
          </a:p>
          <a:p>
            <a:pPr algn="ctr"/>
            <a:endParaRPr lang="en-US" sz="3000"/>
          </a:p>
          <a:p>
            <a:pPr algn="ctr"/>
            <a:endParaRPr lang="en-US" sz="3000"/>
          </a:p>
        </p:txBody>
      </p:sp>
      <p:sp>
        <p:nvSpPr>
          <p:cNvPr id="18434" name="Line 6"/>
          <p:cNvSpPr>
            <a:spLocks noChangeShapeType="1"/>
          </p:cNvSpPr>
          <p:nvPr/>
        </p:nvSpPr>
        <p:spPr bwMode="auto">
          <a:xfrm flipH="1">
            <a:off x="0" y="1219200"/>
            <a:ext cx="12192000" cy="0"/>
          </a:xfrm>
          <a:prstGeom prst="line">
            <a:avLst/>
          </a:prstGeom>
          <a:noFill/>
          <a:ln w="76200">
            <a:solidFill>
              <a:srgbClr val="F8951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5" name="Text Box 7"/>
          <p:cNvSpPr txBox="1">
            <a:spLocks noChangeArrowheads="1"/>
          </p:cNvSpPr>
          <p:nvPr/>
        </p:nvSpPr>
        <p:spPr bwMode="auto">
          <a:xfrm>
            <a:off x="177800" y="292100"/>
            <a:ext cx="7924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/>
              <a:t>Pricing</a:t>
            </a:r>
          </a:p>
        </p:txBody>
      </p:sp>
      <p:pic>
        <p:nvPicPr>
          <p:cNvPr id="18438" name="Picture 6" descr="sell2staff_logo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80600" y="296863"/>
            <a:ext cx="1992313" cy="541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ubtitle 2"/>
          <p:cNvSpPr>
            <a:spLocks/>
          </p:cNvSpPr>
          <p:nvPr/>
        </p:nvSpPr>
        <p:spPr bwMode="auto">
          <a:xfrm>
            <a:off x="352425" y="1804988"/>
            <a:ext cx="11480800" cy="470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GB" sz="3000" dirty="0"/>
              <a:t>See you soon on </a:t>
            </a:r>
            <a:r>
              <a:rPr lang="en-GB" sz="3000" dirty="0">
                <a:solidFill>
                  <a:srgbClr val="F8951D"/>
                </a:solidFill>
                <a:hlinkClick r:id="rId2"/>
              </a:rPr>
              <a:t>Sell2Staff</a:t>
            </a:r>
            <a:r>
              <a:rPr lang="en-GB" sz="3000" dirty="0"/>
              <a:t>!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en-GB" sz="3000" dirty="0"/>
          </a:p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GB" sz="2400" dirty="0"/>
              <a:t>Questions, suggestions?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GB" sz="2400" dirty="0">
                <a:hlinkClick r:id="rId3"/>
              </a:rPr>
              <a:t>contact@sell2staff.com</a:t>
            </a:r>
            <a:endParaRPr lang="en-GB" sz="2400" dirty="0"/>
          </a:p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GB" sz="2400" dirty="0"/>
              <a:t>Profile Matching Ltd., 207 Regent Street, W1B 3HH London, United Kingdom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en-GB" sz="2400" dirty="0"/>
          </a:p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en-GB" sz="2400" dirty="0"/>
          </a:p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en-GB" sz="2400" dirty="0"/>
          </a:p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GB" sz="2400" dirty="0"/>
              <a:t>--- Selling simply to your employees ---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GB" sz="2400" dirty="0">
                <a:solidFill>
                  <a:srgbClr val="25AAE1"/>
                </a:solidFill>
                <a:hlinkClick r:id="rId2"/>
              </a:rPr>
              <a:t>www.sell2staff.com</a:t>
            </a:r>
            <a:endParaRPr lang="en-GB" sz="2400" dirty="0">
              <a:solidFill>
                <a:srgbClr val="66CCFF"/>
              </a:solidFill>
            </a:endParaRPr>
          </a:p>
        </p:txBody>
      </p:sp>
      <p:sp>
        <p:nvSpPr>
          <p:cNvPr id="19458" name="AutoShape 6" descr="Z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59" name="AutoShape 7" descr="Z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0" name="AutoShape 8" descr="Z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1" name="AutoShape 9" descr="Z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2" name="Line 14"/>
          <p:cNvSpPr>
            <a:spLocks noChangeShapeType="1"/>
          </p:cNvSpPr>
          <p:nvPr/>
        </p:nvSpPr>
        <p:spPr bwMode="auto">
          <a:xfrm flipH="1">
            <a:off x="0" y="1219200"/>
            <a:ext cx="12192000" cy="0"/>
          </a:xfrm>
          <a:prstGeom prst="line">
            <a:avLst/>
          </a:prstGeom>
          <a:noFill/>
          <a:ln w="76200">
            <a:solidFill>
              <a:srgbClr val="F8951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3" name="Text Box 15"/>
          <p:cNvSpPr txBox="1">
            <a:spLocks noChangeArrowheads="1"/>
          </p:cNvSpPr>
          <p:nvPr/>
        </p:nvSpPr>
        <p:spPr bwMode="auto">
          <a:xfrm>
            <a:off x="177800" y="292100"/>
            <a:ext cx="42799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/>
              <a:t>Get in touch</a:t>
            </a:r>
          </a:p>
        </p:txBody>
      </p:sp>
      <p:pic>
        <p:nvPicPr>
          <p:cNvPr id="19466" name="Picture 10" descr="sell2staff_logo (1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80600" y="296863"/>
            <a:ext cx="1992313" cy="541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1227</TotalTime>
  <Words>185</Words>
  <Application>Microsoft Office PowerPoint</Application>
  <PresentationFormat>Widescreen</PresentationFormat>
  <Paragraphs>78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Microsoft YaHei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FreeTimeSlot Ltd.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FreeTimeSlot - Time slot booking for the global transport industry</dc:title>
  <dc:creator>FreeTimeSlot Ltd.</dc:creator>
  <cp:lastModifiedBy>zsolt</cp:lastModifiedBy>
  <cp:revision>216</cp:revision>
  <dcterms:created xsi:type="dcterms:W3CDTF">2014-01-02T21:54:07Z</dcterms:created>
  <dcterms:modified xsi:type="dcterms:W3CDTF">2014-11-29T14:33:15Z</dcterms:modified>
</cp:coreProperties>
</file>